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62" r:id="rId3"/>
    <p:sldId id="257" r:id="rId4"/>
    <p:sldId id="258" r:id="rId5"/>
    <p:sldId id="259" r:id="rId6"/>
    <p:sldId id="260"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A652FE-232E-4E99-BDA6-C29F38773624}" type="datetimeFigureOut">
              <a:rPr lang="en-US" smtClean="0"/>
              <a:t>10/22/2019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2AE3AF-5BDF-44A1-9BBA-563AD13F70E0}" type="slidenum">
              <a:rPr lang="en-US" smtClean="0"/>
              <a:t>‹#›</a:t>
            </a:fld>
            <a:endParaRPr lang="en-US"/>
          </a:p>
        </p:txBody>
      </p:sp>
    </p:spTree>
    <p:extLst>
      <p:ext uri="{BB962C8B-B14F-4D97-AF65-F5344CB8AC3E}">
        <p14:creationId xmlns:p14="http://schemas.microsoft.com/office/powerpoint/2010/main" val="3091974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imes New Roman" panose="02020603050405020304" pitchFamily="18" charset="0"/>
                <a:cs typeface="Times New Roman" panose="02020603050405020304" pitchFamily="18" charset="0"/>
              </a:rPr>
              <a:t>The federal government comes up with laws that are meant to protect employees at places of work such as laws against unequal pay, or sexual harassment.</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22AE3AF-5BDF-44A1-9BBA-563AD13F70E0}" type="slidenum">
              <a:rPr lang="en-US" smtClean="0"/>
              <a:t>1</a:t>
            </a:fld>
            <a:endParaRPr lang="en-US"/>
          </a:p>
        </p:txBody>
      </p:sp>
    </p:spTree>
    <p:extLst>
      <p:ext uri="{BB962C8B-B14F-4D97-AF65-F5344CB8AC3E}">
        <p14:creationId xmlns:p14="http://schemas.microsoft.com/office/powerpoint/2010/main" val="271279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Civil rights are meant to protect people</a:t>
            </a:r>
            <a:r>
              <a:rPr lang="en-US" baseline="0" dirty="0" smtClean="0"/>
              <a:t> within the society from unfair treatments based on gender, race, religion or even nationality.</a:t>
            </a:r>
            <a:endParaRPr lang="en-US" dirty="0"/>
          </a:p>
        </p:txBody>
      </p:sp>
      <p:sp>
        <p:nvSpPr>
          <p:cNvPr id="4" name="Slide Number Placeholder 3"/>
          <p:cNvSpPr>
            <a:spLocks noGrp="1"/>
          </p:cNvSpPr>
          <p:nvPr>
            <p:ph type="sldNum" sz="quarter" idx="10"/>
          </p:nvPr>
        </p:nvSpPr>
        <p:spPr/>
        <p:txBody>
          <a:bodyPr/>
          <a:lstStyle/>
          <a:p>
            <a:fld id="{022AE3AF-5BDF-44A1-9BBA-563AD13F70E0}" type="slidenum">
              <a:rPr lang="en-US" smtClean="0"/>
              <a:t>2</a:t>
            </a:fld>
            <a:endParaRPr lang="en-US"/>
          </a:p>
        </p:txBody>
      </p:sp>
    </p:spTree>
    <p:extLst>
      <p:ext uri="{BB962C8B-B14F-4D97-AF65-F5344CB8AC3E}">
        <p14:creationId xmlns:p14="http://schemas.microsoft.com/office/powerpoint/2010/main" val="2503494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Civil</a:t>
            </a:r>
            <a:r>
              <a:rPr lang="en-US" baseline="0" dirty="0" smtClean="0"/>
              <a:t> Rights Act of 1964 was enacted in order to prohibit segregation based on race, religion or place of origin in all public places. Also, it was geared towards prohibiting employers and labor unions against discrimination based on sex, religion race and national origin.</a:t>
            </a:r>
            <a:endParaRPr lang="en-US" dirty="0"/>
          </a:p>
        </p:txBody>
      </p:sp>
      <p:sp>
        <p:nvSpPr>
          <p:cNvPr id="4" name="Slide Number Placeholder 3"/>
          <p:cNvSpPr>
            <a:spLocks noGrp="1"/>
          </p:cNvSpPr>
          <p:nvPr>
            <p:ph type="sldNum" sz="quarter" idx="10"/>
          </p:nvPr>
        </p:nvSpPr>
        <p:spPr/>
        <p:txBody>
          <a:bodyPr/>
          <a:lstStyle/>
          <a:p>
            <a:fld id="{022AE3AF-5BDF-44A1-9BBA-563AD13F70E0}" type="slidenum">
              <a:rPr lang="en-US" smtClean="0"/>
              <a:t>3</a:t>
            </a:fld>
            <a:endParaRPr lang="en-US"/>
          </a:p>
        </p:txBody>
      </p:sp>
    </p:spTree>
    <p:extLst>
      <p:ext uri="{BB962C8B-B14F-4D97-AF65-F5344CB8AC3E}">
        <p14:creationId xmlns:p14="http://schemas.microsoft.com/office/powerpoint/2010/main" val="2176460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Civil Rights Act of 1991 was as a result of discrimination</a:t>
            </a:r>
            <a:r>
              <a:rPr lang="en-US" baseline="0" dirty="0" smtClean="0"/>
              <a:t> in places of work based on religion, sex, ethnic or race during employment.</a:t>
            </a:r>
            <a:endParaRPr lang="en-US" dirty="0"/>
          </a:p>
        </p:txBody>
      </p:sp>
      <p:sp>
        <p:nvSpPr>
          <p:cNvPr id="4" name="Slide Number Placeholder 3"/>
          <p:cNvSpPr>
            <a:spLocks noGrp="1"/>
          </p:cNvSpPr>
          <p:nvPr>
            <p:ph type="sldNum" sz="quarter" idx="10"/>
          </p:nvPr>
        </p:nvSpPr>
        <p:spPr/>
        <p:txBody>
          <a:bodyPr/>
          <a:lstStyle/>
          <a:p>
            <a:fld id="{022AE3AF-5BDF-44A1-9BBA-563AD13F70E0}" type="slidenum">
              <a:rPr lang="en-US" smtClean="0"/>
              <a:t>4</a:t>
            </a:fld>
            <a:endParaRPr lang="en-US"/>
          </a:p>
        </p:txBody>
      </p:sp>
    </p:spTree>
    <p:extLst>
      <p:ext uri="{BB962C8B-B14F-4D97-AF65-F5344CB8AC3E}">
        <p14:creationId xmlns:p14="http://schemas.microsoft.com/office/powerpoint/2010/main" val="1163515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imes New Roman" panose="02020603050405020304" pitchFamily="18" charset="0"/>
                <a:cs typeface="Times New Roman" panose="02020603050405020304" pitchFamily="18" charset="0"/>
              </a:rPr>
              <a:t>The</a:t>
            </a:r>
            <a:r>
              <a:rPr lang="en-US" sz="1000" baseline="0" dirty="0" smtClean="0">
                <a:latin typeface="Times New Roman" panose="02020603050405020304" pitchFamily="18" charset="0"/>
                <a:cs typeface="Times New Roman" panose="02020603050405020304" pitchFamily="18" charset="0"/>
              </a:rPr>
              <a:t> Equal Pay Act is a law that was founded so that it can restrict employers from paying unequal salaries and other employment benefits to employers based on sex in the US if the workers are tasked with handling jobs that require same efforts, responsibility and skills.</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22AE3AF-5BDF-44A1-9BBA-563AD13F70E0}" type="slidenum">
              <a:rPr lang="en-US" smtClean="0"/>
              <a:t>5</a:t>
            </a:fld>
            <a:endParaRPr lang="en-US"/>
          </a:p>
        </p:txBody>
      </p:sp>
    </p:spTree>
    <p:extLst>
      <p:ext uri="{BB962C8B-B14F-4D97-AF65-F5344CB8AC3E}">
        <p14:creationId xmlns:p14="http://schemas.microsoft.com/office/powerpoint/2010/main" val="1173770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Times New Roman" panose="02020603050405020304" pitchFamily="18" charset="0"/>
                <a:cs typeface="Times New Roman" panose="02020603050405020304" pitchFamily="18" charset="0"/>
              </a:rPr>
              <a:t>Sexual harassment</a:t>
            </a:r>
            <a:r>
              <a:rPr lang="en-US" sz="1000" baseline="0" dirty="0" smtClean="0">
                <a:latin typeface="Times New Roman" panose="02020603050405020304" pitchFamily="18" charset="0"/>
                <a:cs typeface="Times New Roman" panose="02020603050405020304" pitchFamily="18" charset="0"/>
              </a:rPr>
              <a:t> amendment to civil right act of 1964 was enacted to deal with issues that resulted in places of work based on sexual harassments.</a:t>
            </a:r>
            <a:endParaRPr lang="en-US"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22AE3AF-5BDF-44A1-9BBA-563AD13F70E0}" type="slidenum">
              <a:rPr lang="en-US" smtClean="0"/>
              <a:t>6</a:t>
            </a:fld>
            <a:endParaRPr lang="en-US"/>
          </a:p>
        </p:txBody>
      </p:sp>
    </p:spTree>
    <p:extLst>
      <p:ext uri="{BB962C8B-B14F-4D97-AF65-F5344CB8AC3E}">
        <p14:creationId xmlns:p14="http://schemas.microsoft.com/office/powerpoint/2010/main" val="2156200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327590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1899846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265216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1D5C38-18F1-4F6E-A968-C98D40E32854}"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193047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1D5C38-18F1-4F6E-A968-C98D40E32854}" type="datetimeFigureOut">
              <a:rPr lang="en-US" smtClean="0"/>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1577213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387373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2765842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2087467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1D5C38-18F1-4F6E-A968-C98D40E32854}"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385544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1D5C38-18F1-4F6E-A968-C98D40E32854}"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2346052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635331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93842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2899694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1461963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2723040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4051305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1D5C38-18F1-4F6E-A968-C98D40E32854}"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D82E5-8E88-4B45-A281-F4C4B85425D3}" type="slidenum">
              <a:rPr lang="en-US" smtClean="0"/>
              <a:t>‹#›</a:t>
            </a:fld>
            <a:endParaRPr lang="en-US"/>
          </a:p>
        </p:txBody>
      </p:sp>
    </p:spTree>
    <p:extLst>
      <p:ext uri="{BB962C8B-B14F-4D97-AF65-F5344CB8AC3E}">
        <p14:creationId xmlns:p14="http://schemas.microsoft.com/office/powerpoint/2010/main" val="1110431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D1D5C38-18F1-4F6E-A968-C98D40E32854}" type="datetimeFigureOut">
              <a:rPr lang="en-US" smtClean="0"/>
              <a:t>10/22/2019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1AD82E5-8E88-4B45-A281-F4C4B85425D3}" type="slidenum">
              <a:rPr lang="en-US" smtClean="0"/>
              <a:t>‹#›</a:t>
            </a:fld>
            <a:endParaRPr lang="en-US"/>
          </a:p>
        </p:txBody>
      </p:sp>
    </p:spTree>
    <p:extLst>
      <p:ext uri="{BB962C8B-B14F-4D97-AF65-F5344CB8AC3E}">
        <p14:creationId xmlns:p14="http://schemas.microsoft.com/office/powerpoint/2010/main" val="32689550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Federal Laws that Protects Employees</a:t>
            </a:r>
            <a:endParaRPr lang="en-US" dirty="0"/>
          </a:p>
        </p:txBody>
      </p:sp>
      <p:sp>
        <p:nvSpPr>
          <p:cNvPr id="3" name="Subtitle 2"/>
          <p:cNvSpPr>
            <a:spLocks noGrp="1"/>
          </p:cNvSpPr>
          <p:nvPr>
            <p:ph type="subTitle" idx="1"/>
          </p:nvPr>
        </p:nvSpPr>
        <p:spPr/>
        <p:txBody>
          <a:bodyPr/>
          <a:lstStyle/>
          <a:p>
            <a:r>
              <a:rPr lang="en-US" dirty="0" smtClean="0"/>
              <a:t>Civil Rights Acts</a:t>
            </a:r>
            <a:endParaRPr lang="en-US" dirty="0"/>
          </a:p>
        </p:txBody>
      </p:sp>
    </p:spTree>
    <p:extLst>
      <p:ext uri="{BB962C8B-B14F-4D97-AF65-F5344CB8AC3E}">
        <p14:creationId xmlns:p14="http://schemas.microsoft.com/office/powerpoint/2010/main" val="2984700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dirty="0">
                <a:latin typeface="Times New Roman" panose="02020603050405020304" pitchFamily="18" charset="0"/>
                <a:cs typeface="Times New Roman" panose="02020603050405020304" pitchFamily="18" charset="0"/>
              </a:rPr>
              <a:t>I</a:t>
            </a:r>
            <a:r>
              <a:rPr lang="en-US" sz="3600" dirty="0" smtClean="0">
                <a:latin typeface="Times New Roman" panose="02020603050405020304" pitchFamily="18" charset="0"/>
                <a:cs typeface="Times New Roman" panose="02020603050405020304" pitchFamily="18" charset="0"/>
              </a:rPr>
              <a:t>ntroduction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000" dirty="0" smtClean="0">
                <a:latin typeface="Times New Roman" panose="02020603050405020304" pitchFamily="18" charset="0"/>
                <a:cs typeface="Times New Roman" panose="02020603050405020304" pitchFamily="18" charset="0"/>
              </a:rPr>
              <a:t>Civil rights were enacted in order to protect people against discrimination based of sex, race, religion or even place of origin.</a:t>
            </a:r>
          </a:p>
          <a:p>
            <a:r>
              <a:rPr lang="en-US" sz="2000" dirty="0" smtClean="0">
                <a:latin typeface="Times New Roman" panose="02020603050405020304" pitchFamily="18" charset="0"/>
                <a:cs typeface="Times New Roman" panose="02020603050405020304" pitchFamily="18" charset="0"/>
              </a:rPr>
              <a:t>Some people believe that interfering with another person’s individual rights and freedoms is a violation that can call for a lawsuit.</a:t>
            </a:r>
          </a:p>
          <a:p>
            <a:r>
              <a:rPr lang="en-US" sz="2000" dirty="0" smtClean="0">
                <a:latin typeface="Times New Roman" panose="02020603050405020304" pitchFamily="18" charset="0"/>
                <a:cs typeface="Times New Roman" panose="02020603050405020304" pitchFamily="18" charset="0"/>
              </a:rPr>
              <a:t>Civil rights are wide and vital set of rights that are designed to protect people from being treated unfairly in many places including schools, restaurants, or hospitals (Jackson &amp; University of Pennsylvania (</a:t>
            </a:r>
            <a:r>
              <a:rPr lang="en-US" sz="2000" dirty="0" err="1" smtClean="0">
                <a:latin typeface="Times New Roman" panose="02020603050405020304" pitchFamily="18" charset="0"/>
                <a:cs typeface="Times New Roman" panose="02020603050405020304" pitchFamily="18" charset="0"/>
              </a:rPr>
              <a:t>Estados</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Unidos</a:t>
            </a:r>
            <a:r>
              <a:rPr lang="en-US" sz="2000" dirty="0" smtClean="0">
                <a:latin typeface="Times New Roman" panose="02020603050405020304" pitchFamily="18" charset="0"/>
                <a:cs typeface="Times New Roman" panose="02020603050405020304" pitchFamily="18" charset="0"/>
              </a:rPr>
              <a:t>), 2007).</a:t>
            </a:r>
          </a:p>
          <a:p>
            <a:endParaRPr lang="en-US" sz="20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78788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Civil Rights Act of 1964</a:t>
            </a:r>
          </a:p>
        </p:txBody>
      </p:sp>
      <p:sp>
        <p:nvSpPr>
          <p:cNvPr id="3" name="Content Placeholder 2"/>
          <p:cNvSpPr>
            <a:spLocks noGrp="1"/>
          </p:cNvSpPr>
          <p:nvPr>
            <p:ph idx="1"/>
          </p:nvPr>
        </p:nvSpPr>
        <p:spPr/>
        <p:txBody>
          <a:bodyPr>
            <a:normAutofit fontScale="85000" lnSpcReduction="10000"/>
          </a:bodyPr>
          <a:lstStyle/>
          <a:p>
            <a:r>
              <a:rPr lang="en-US" sz="2000" dirty="0" smtClean="0">
                <a:latin typeface="Times New Roman" panose="02020603050405020304" pitchFamily="18" charset="0"/>
                <a:cs typeface="Times New Roman" panose="02020603050405020304" pitchFamily="18" charset="0"/>
              </a:rPr>
              <a:t>In the past  the African-Americans were taken as slaves.</a:t>
            </a:r>
          </a:p>
          <a:p>
            <a:r>
              <a:rPr lang="en-US" sz="2000" dirty="0" smtClean="0">
                <a:latin typeface="Times New Roman" panose="02020603050405020304" pitchFamily="18" charset="0"/>
                <a:cs typeface="Times New Roman" panose="02020603050405020304" pitchFamily="18" charset="0"/>
              </a:rPr>
              <a:t>Following the civil war, some constitutional amendments were put in place to abolish slavery.</a:t>
            </a:r>
          </a:p>
          <a:p>
            <a:r>
              <a:rPr lang="en-US" sz="2000" dirty="0" smtClean="0">
                <a:latin typeface="Times New Roman" panose="02020603050405020304" pitchFamily="18" charset="0"/>
                <a:cs typeface="Times New Roman" panose="02020603050405020304" pitchFamily="18" charset="0"/>
              </a:rPr>
              <a:t>There were some states, particularly from the South who were opposed to anti-slavery laws. </a:t>
            </a:r>
          </a:p>
          <a:p>
            <a:r>
              <a:rPr lang="en-US" sz="2000" dirty="0" smtClean="0">
                <a:latin typeface="Times New Roman" panose="02020603050405020304" pitchFamily="18" charset="0"/>
                <a:cs typeface="Times New Roman" panose="02020603050405020304" pitchFamily="18" charset="0"/>
              </a:rPr>
              <a:t>The Civil Rights Act of 1964 banned segregation based on race, religion or place of origin at all public places such as hotels, sports arenas, theatres, restaurants, parks and courthouses (</a:t>
            </a:r>
            <a:r>
              <a:rPr kumimoji="0" lang="en-US" sz="20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EEOC,</a:t>
            </a:r>
            <a:r>
              <a:rPr kumimoji="0" lang="en-US" sz="2000" b="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2019</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The act also was against discrimination by employers and labor unions based on race, religion, sex and national origin.</a:t>
            </a:r>
          </a:p>
          <a:p>
            <a:r>
              <a:rPr lang="en-US" sz="2000" dirty="0" smtClean="0">
                <a:latin typeface="Times New Roman" panose="02020603050405020304" pitchFamily="18" charset="0"/>
                <a:cs typeface="Times New Roman" panose="02020603050405020304" pitchFamily="18" charset="0"/>
              </a:rPr>
              <a:t>The Civil Act was not that effective since it gave way for some other major laws.</a:t>
            </a:r>
          </a:p>
          <a:p>
            <a:r>
              <a:rPr lang="en-US" sz="2000" dirty="0" smtClean="0">
                <a:latin typeface="Times New Roman" panose="02020603050405020304" pitchFamily="18" charset="0"/>
                <a:cs typeface="Times New Roman" panose="02020603050405020304" pitchFamily="18" charset="0"/>
              </a:rPr>
              <a:t>Griggs v. Duke Power Co. (2005) the supreme court decides that where an employer uses a neutral policy or test and the policy or test does not proportionately affect minorities or women, then he must justify the neutral test or rule by showing that it is justifiable.</a:t>
            </a:r>
          </a:p>
          <a:p>
            <a:endParaRPr lang="en-US" dirty="0"/>
          </a:p>
        </p:txBody>
      </p:sp>
    </p:spTree>
    <p:extLst>
      <p:ext uri="{BB962C8B-B14F-4D97-AF65-F5344CB8AC3E}">
        <p14:creationId xmlns:p14="http://schemas.microsoft.com/office/powerpoint/2010/main" val="510003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Civil Rights Act of 1991</a:t>
            </a: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The act was in response to a 1989 decision of the Supreme Court that diminished employees’ ability to sue employers for discriminatory reasons.</a:t>
            </a:r>
          </a:p>
          <a:p>
            <a:r>
              <a:rPr lang="en-US" sz="2000" dirty="0" smtClean="0">
                <a:latin typeface="Times New Roman" panose="02020603050405020304" pitchFamily="18" charset="0"/>
                <a:cs typeface="Times New Roman" panose="02020603050405020304" pitchFamily="18" charset="0"/>
              </a:rPr>
              <a:t>The Civil Rights Act of 1991, prohibited employers from basing on factors such as religion, gender, ethnic or race during employment.</a:t>
            </a:r>
          </a:p>
          <a:p>
            <a:r>
              <a:rPr lang="en-US" sz="2000" dirty="0" smtClean="0">
                <a:latin typeface="Times New Roman" panose="02020603050405020304" pitchFamily="18" charset="0"/>
                <a:cs typeface="Times New Roman" panose="02020603050405020304" pitchFamily="18" charset="0"/>
              </a:rPr>
              <a:t>The Civil Rights Act of 1991 was effective since it catered for issues that were not covered in the Civil Rights Act of 1964 (</a:t>
            </a:r>
            <a:r>
              <a:rPr kumimoji="0" lang="en-US" sz="20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EEOC,</a:t>
            </a:r>
            <a:r>
              <a:rPr kumimoji="0" lang="en-US" sz="2000" b="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2019</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Price Waterhouse v. Hopkins (1989) where the Court provided that, even at some instances where a plaintiff shows that the employer was made to acts in a particular manner by discrimination, the employer could still be let free by showing that it would have followed a similar action following lawful motives.</a:t>
            </a:r>
          </a:p>
        </p:txBody>
      </p:sp>
    </p:spTree>
    <p:extLst>
      <p:ext uri="{BB962C8B-B14F-4D97-AF65-F5344CB8AC3E}">
        <p14:creationId xmlns:p14="http://schemas.microsoft.com/office/powerpoint/2010/main" val="4137351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Equal Pay Act of 1963</a:t>
            </a:r>
          </a:p>
        </p:txBody>
      </p:sp>
      <p:sp>
        <p:nvSpPr>
          <p:cNvPr id="3" name="Content Placeholder 2"/>
          <p:cNvSpPr>
            <a:spLocks noGrp="1"/>
          </p:cNvSpPr>
          <p:nvPr>
            <p:ph idx="1"/>
          </p:nvPr>
        </p:nvSpPr>
        <p:spPr/>
        <p:txBody>
          <a:bodyPr>
            <a:normAutofit fontScale="92500" lnSpcReduction="10000"/>
          </a:bodyPr>
          <a:lstStyle/>
          <a:p>
            <a:r>
              <a:rPr lang="en-US" sz="2000" dirty="0" smtClean="0">
                <a:latin typeface="Times New Roman" panose="02020603050405020304" pitchFamily="18" charset="0"/>
                <a:cs typeface="Times New Roman" panose="02020603050405020304" pitchFamily="18" charset="0"/>
              </a:rPr>
              <a:t>The Equal Pay Act is a law that was coined at a time when there was pay discrimination based on gender in the United States of America.</a:t>
            </a:r>
          </a:p>
          <a:p>
            <a:r>
              <a:rPr lang="en-US" sz="2000" dirty="0" smtClean="0">
                <a:latin typeface="Times New Roman" panose="02020603050405020304" pitchFamily="18" charset="0"/>
                <a:cs typeface="Times New Roman" panose="02020603050405020304" pitchFamily="18" charset="0"/>
              </a:rPr>
              <a:t>The act was simply about pay discrimination based on gender.</a:t>
            </a:r>
          </a:p>
          <a:p>
            <a:r>
              <a:rPr lang="en-US" sz="2000" dirty="0" smtClean="0">
                <a:latin typeface="Times New Roman" panose="02020603050405020304" pitchFamily="18" charset="0"/>
                <a:cs typeface="Times New Roman" panose="02020603050405020304" pitchFamily="18" charset="0"/>
              </a:rPr>
              <a:t>Women were paid far less compared to their counterparts, men at workplaces.</a:t>
            </a:r>
          </a:p>
          <a:p>
            <a:r>
              <a:rPr lang="en-US" sz="2000" dirty="0" smtClean="0">
                <a:latin typeface="Times New Roman" panose="02020603050405020304" pitchFamily="18" charset="0"/>
                <a:cs typeface="Times New Roman" panose="02020603050405020304" pitchFamily="18" charset="0"/>
              </a:rPr>
              <a:t>The Equal pay Act of 1963 was not that effective since up-to-date there is still pay discrimination based on gender at many places of work.</a:t>
            </a:r>
          </a:p>
          <a:p>
            <a:r>
              <a:rPr lang="en-US" sz="2000" dirty="0" smtClean="0">
                <a:latin typeface="Times New Roman" panose="02020603050405020304" pitchFamily="18" charset="0"/>
                <a:cs typeface="Times New Roman" panose="02020603050405020304" pitchFamily="18" charset="0"/>
              </a:rPr>
              <a:t>The Equal Pay Act mandates that employers cannot a pay unequal salaries and some other benefits to women and men handling jobs that require same effort, responsibility and skill and which are handled under same working conditions (</a:t>
            </a:r>
            <a:r>
              <a:rPr kumimoji="0" lang="en-US" sz="20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EEOC,</a:t>
            </a:r>
            <a:r>
              <a:rPr kumimoji="0" lang="en-US" sz="2000" b="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2019</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EEOC v. Checkers. EEOC sues checkers for violating federal law on 8/12/2013 after paying women less than their counterparts, men and allocating them fewer working hours based on gender.</a:t>
            </a:r>
          </a:p>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7291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Sexual Harassment amendment to Civil Right Act of 1964,</a:t>
            </a: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The Sexual Harassment amendment to Civil Right Act of 1964, was brought forth after there were reported incidences of sexual harassments at workplaces.</a:t>
            </a:r>
          </a:p>
          <a:p>
            <a:r>
              <a:rPr lang="en-US" sz="2000" dirty="0" smtClean="0">
                <a:latin typeface="Times New Roman" panose="02020603050405020304" pitchFamily="18" charset="0"/>
                <a:cs typeface="Times New Roman" panose="02020603050405020304" pitchFamily="18" charset="0"/>
              </a:rPr>
              <a:t>The act states that it is unlawful to harass an individual because of that individual’s sex.</a:t>
            </a:r>
          </a:p>
          <a:p>
            <a:r>
              <a:rPr lang="en-US" sz="2000" dirty="0" smtClean="0">
                <a:latin typeface="Times New Roman" panose="02020603050405020304" pitchFamily="18" charset="0"/>
                <a:cs typeface="Times New Roman" panose="02020603050405020304" pitchFamily="18" charset="0"/>
              </a:rPr>
              <a:t>Harassments might include verbal or physical harassment of sexual nature, asking for sexual; favors or unwelcome sexual advances (</a:t>
            </a:r>
            <a:r>
              <a:rPr kumimoji="0" lang="en-US" sz="20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EEOC,</a:t>
            </a:r>
            <a:r>
              <a:rPr kumimoji="0" lang="en-US" sz="2000" b="0" i="0" u="none" strike="noStrike" cap="none" normalizeH="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2019</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The act was not that effective since it does not prohibit simple teasing, offhand comments or isolated cases that might appear not to be that serious.</a:t>
            </a:r>
          </a:p>
          <a:p>
            <a:r>
              <a:rPr lang="en-US" sz="2000" dirty="0" smtClean="0">
                <a:latin typeface="Times New Roman" panose="02020603050405020304" pitchFamily="18" charset="0"/>
                <a:cs typeface="Times New Roman" panose="02020603050405020304" pitchFamily="18" charset="0"/>
              </a:rPr>
              <a:t>Burlington Industries v. </a:t>
            </a:r>
            <a:r>
              <a:rPr lang="en-US" sz="2000" dirty="0" err="1" smtClean="0">
                <a:latin typeface="Times New Roman" panose="02020603050405020304" pitchFamily="18" charset="0"/>
                <a:cs typeface="Times New Roman" panose="02020603050405020304" pitchFamily="18" charset="0"/>
              </a:rPr>
              <a:t>Ellerth</a:t>
            </a:r>
            <a:r>
              <a:rPr lang="en-US" sz="2000" dirty="0" smtClean="0">
                <a:latin typeface="Times New Roman" panose="02020603050405020304" pitchFamily="18" charset="0"/>
                <a:cs typeface="Times New Roman" panose="02020603050405020304" pitchFamily="18" charset="0"/>
              </a:rPr>
              <a:t> (1998)held on that if sexual harassment of a worker by a supervisor leads to tangible employment action s such as failure to promote or pay decrease then the employer will be liable for the harassment.</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124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The Federal government establishes laws that are meant to protect employees against unequal pay, or sexual harassment at places of work. </a:t>
            </a:r>
          </a:p>
          <a:p>
            <a:r>
              <a:rPr lang="en-US" dirty="0" smtClean="0">
                <a:latin typeface="Times New Roman" panose="02020603050405020304" pitchFamily="18" charset="0"/>
                <a:cs typeface="Times New Roman" panose="02020603050405020304" pitchFamily="18" charset="0"/>
              </a:rPr>
              <a:t>Civil rights were enacted in order to protect people against discrimination based of sex, race, religion or even place of origin.</a:t>
            </a:r>
          </a:p>
          <a:p>
            <a:endParaRPr lang="en-US" dirty="0" smtClean="0"/>
          </a:p>
          <a:p>
            <a:endParaRPr lang="en-US" dirty="0"/>
          </a:p>
        </p:txBody>
      </p:sp>
    </p:spTree>
    <p:extLst>
      <p:ext uri="{BB962C8B-B14F-4D97-AF65-F5344CB8AC3E}">
        <p14:creationId xmlns:p14="http://schemas.microsoft.com/office/powerpoint/2010/main" val="2651340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References</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Jackson, T. F., King, M. L., &amp; University of Pennsylvania (</a:t>
            </a:r>
            <a:r>
              <a:rPr lang="en-US" sz="2000" dirty="0" err="1" smtClean="0">
                <a:latin typeface="Times New Roman" panose="02020603050405020304" pitchFamily="18" charset="0"/>
                <a:cs typeface="Times New Roman" panose="02020603050405020304" pitchFamily="18" charset="0"/>
              </a:rPr>
              <a:t>Estados</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Unidos</a:t>
            </a:r>
            <a:r>
              <a:rPr lang="en-US" sz="2000" dirty="0" smtClean="0">
                <a:latin typeface="Times New Roman" panose="02020603050405020304" pitchFamily="18" charset="0"/>
                <a:cs typeface="Times New Roman" panose="02020603050405020304" pitchFamily="18" charset="0"/>
              </a:rPr>
              <a:t>). (2007). </a:t>
            </a:r>
            <a:r>
              <a:rPr lang="en-US" sz="2000" i="1" dirty="0" smtClean="0">
                <a:latin typeface="Times New Roman" panose="02020603050405020304" pitchFamily="18" charset="0"/>
                <a:cs typeface="Times New Roman" panose="02020603050405020304" pitchFamily="18" charset="0"/>
              </a:rPr>
              <a:t>From civil rights to human rights: Martin Luther King, Jr., and the struggle for economic justice</a:t>
            </a:r>
            <a:r>
              <a:rPr lang="en-US" sz="2000" dirty="0" smtClean="0">
                <a:latin typeface="Times New Roman" panose="02020603050405020304" pitchFamily="18" charset="0"/>
                <a:cs typeface="Times New Roman" panose="02020603050405020304" pitchFamily="18" charset="0"/>
              </a:rPr>
              <a:t>. Philadelphia, Pa: University of Pennsylvania Press.</a:t>
            </a:r>
          </a:p>
          <a:p>
            <a:endParaRPr lang="en-US" sz="2000" dirty="0">
              <a:latin typeface="Times New Roman" panose="02020603050405020304" pitchFamily="18" charset="0"/>
              <a:cs typeface="Times New Roman" panose="02020603050405020304" pitchFamily="18" charset="0"/>
            </a:endParaRPr>
          </a:p>
        </p:txBody>
      </p:sp>
      <p:sp>
        <p:nvSpPr>
          <p:cNvPr id="8" name="Rectangle 5"/>
          <p:cNvSpPr>
            <a:spLocks noChangeArrowheads="1"/>
          </p:cNvSpPr>
          <p:nvPr/>
        </p:nvSpPr>
        <p:spPr bwMode="auto">
          <a:xfrm>
            <a:off x="0" y="-4241829"/>
            <a:ext cx="11659987" cy="8940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US"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EEOC. (2019, October 22). </a:t>
            </a:r>
            <a:r>
              <a:rPr kumimoji="0" lang="en-US" b="0" i="1"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Equal Employment Opportunities Commission</a:t>
            </a:r>
            <a:r>
              <a:rPr kumimoji="0" lang="en-US"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Retrieved from https://www.eeoc.gov/</a:t>
            </a:r>
            <a:endParaRPr kumimoji="0" lang="en-US"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636669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178</TotalTime>
  <Words>1034</Words>
  <Application>Microsoft Office PowerPoint</Application>
  <PresentationFormat>Widescreen</PresentationFormat>
  <Paragraphs>106</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Times New Roman</vt:lpstr>
      <vt:lpstr>Wingdings 3</vt:lpstr>
      <vt:lpstr>Ion</vt:lpstr>
      <vt:lpstr>Federal Laws that Protects Employees</vt:lpstr>
      <vt:lpstr> Introduction </vt:lpstr>
      <vt:lpstr>Civil Rights Act of 1964</vt:lpstr>
      <vt:lpstr>Civil Rights Act of 1991</vt:lpstr>
      <vt:lpstr>Equal Pay Act of 1963</vt:lpstr>
      <vt:lpstr>Sexual Harassment amendment to Civil Right Act of 1964,</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Windows User</cp:lastModifiedBy>
  <cp:revision>76</cp:revision>
  <dcterms:created xsi:type="dcterms:W3CDTF">2019-10-22T03:24:22Z</dcterms:created>
  <dcterms:modified xsi:type="dcterms:W3CDTF">2019-10-22T14:28:33Z</dcterms:modified>
</cp:coreProperties>
</file>